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  <p:sldMasterId id="2147483847" r:id="rId3"/>
    <p:sldMasterId id="2147483835" r:id="rId4"/>
  </p:sldMasterIdLst>
  <p:notesMasterIdLst>
    <p:notesMasterId r:id="rId15"/>
  </p:notesMasterIdLst>
  <p:sldIdLst>
    <p:sldId id="271" r:id="rId5"/>
    <p:sldId id="257" r:id="rId6"/>
    <p:sldId id="261" r:id="rId7"/>
    <p:sldId id="272" r:id="rId8"/>
    <p:sldId id="273" r:id="rId9"/>
    <p:sldId id="274" r:id="rId10"/>
    <p:sldId id="259" r:id="rId11"/>
    <p:sldId id="277" r:id="rId12"/>
    <p:sldId id="278" r:id="rId13"/>
    <p:sldId id="275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Semibold" panose="020B0702040204020203" pitchFamily="34" charset="0"/>
      <p:bold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43" autoAdjust="0"/>
    <p:restoredTop sz="91688" autoAdjust="0"/>
  </p:normalViewPr>
  <p:slideViewPr>
    <p:cSldViewPr snapToGrid="0">
      <p:cViewPr varScale="1">
        <p:scale>
          <a:sx n="76" d="100"/>
          <a:sy n="76" d="100"/>
        </p:scale>
        <p:origin x="20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2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8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5092205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4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992D3BF3-9A8D-6551-DC5B-FE8764E51AA6}"/>
              </a:ext>
            </a:extLst>
          </p:cNvPr>
          <p:cNvGrpSpPr/>
          <p:nvPr userDrawn="1"/>
        </p:nvGrpSpPr>
        <p:grpSpPr>
          <a:xfrm>
            <a:off x="9264931" y="3429000"/>
            <a:ext cx="2209800" cy="2324100"/>
            <a:chOff x="7048500" y="660400"/>
            <a:chExt cx="2209800" cy="2324100"/>
          </a:xfrm>
        </p:grpSpPr>
        <p:pic>
          <p:nvPicPr>
            <p:cNvPr id="9" name="Graphic 7">
              <a:extLst>
                <a:ext uri="{FF2B5EF4-FFF2-40B4-BE49-F238E27FC236}">
                  <a16:creationId xmlns:a16="http://schemas.microsoft.com/office/drawing/2014/main" id="{3E738F73-1CF8-D3E0-26A3-D4581E5F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8500" y="660400"/>
              <a:ext cx="2209800" cy="2324100"/>
            </a:xfrm>
            <a:prstGeom prst="rect">
              <a:avLst/>
            </a:prstGeom>
          </p:spPr>
        </p:pic>
        <p:pic>
          <p:nvPicPr>
            <p:cNvPr id="10" name="Graphic 8">
              <a:extLst>
                <a:ext uri="{FF2B5EF4-FFF2-40B4-BE49-F238E27FC236}">
                  <a16:creationId xmlns:a16="http://schemas.microsoft.com/office/drawing/2014/main" id="{F413CA3E-D696-995E-5CCB-AD5DCE45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8236" y="1017000"/>
              <a:ext cx="949224" cy="949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8" y="3834586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2" y="3429001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9236" y="272469"/>
            <a:ext cx="12201236" cy="1325563"/>
          </a:xfrm>
        </p:spPr>
        <p:txBody>
          <a:bodyPr/>
          <a:lstStyle>
            <a:lvl1pPr algn="ctr"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6F761FD-F927-2017-433A-55E3DF163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2A8F3CF-7E2D-7867-0F6D-7DA9B6EBC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09B7138-2F35-124B-C157-F58B27F3B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076107" y="5632482"/>
            <a:ext cx="2007263" cy="761253"/>
          </a:xfrm>
          <a:prstGeom prst="rect">
            <a:avLst/>
          </a:prstGeom>
        </p:spPr>
      </p:pic>
      <p:pic>
        <p:nvPicPr>
          <p:cNvPr id="38" name="Immagine 3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2A4F5F3-B01C-37BE-5693-640F8C9F8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4447544" y="5440686"/>
            <a:ext cx="990035" cy="1144845"/>
          </a:xfrm>
          <a:prstGeom prst="rect">
            <a:avLst/>
          </a:prstGeom>
        </p:spPr>
      </p:pic>
      <p:pic>
        <p:nvPicPr>
          <p:cNvPr id="39" name="Immagine 38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9D90827-89DE-9F6C-7228-41A48ADC7E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21897" y="5534170"/>
            <a:ext cx="957876" cy="9578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8B7C2F-F919-53B9-C4E8-5C3EC561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1054297" y="4031295"/>
            <a:ext cx="2531408" cy="8432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6DBA86-1740-1911-3A3F-A3943CCDC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2364392" y="5591502"/>
            <a:ext cx="1444624" cy="8432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84DCEA-81EE-5ECC-973B-D7C216625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8313209" y="4065965"/>
            <a:ext cx="2733128" cy="773873"/>
          </a:xfrm>
          <a:prstGeom prst="rect">
            <a:avLst/>
          </a:prstGeom>
        </p:spPr>
      </p:pic>
      <p:pic>
        <p:nvPicPr>
          <p:cNvPr id="1026" name="Picture 2" descr="Randstad">
            <a:extLst>
              <a:ext uri="{FF2B5EF4-FFF2-40B4-BE49-F238E27FC236}">
                <a16:creationId xmlns:a16="http://schemas.microsoft.com/office/drawing/2014/main" id="{5111150F-B7E2-9F2C-D9B4-5BDE5D37FB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93" y="3769619"/>
            <a:ext cx="2733128" cy="136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4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4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8179"/>
            <a:ext cx="12192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E0A0AB-E453-99B4-6F18-4DE4A3466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559841" y="2305926"/>
            <a:ext cx="3820526" cy="9295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1C1E1D-1336-7334-001A-5F06CF1B8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811635" y="2257144"/>
            <a:ext cx="3820526" cy="10350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F6E3B-C72E-8F72-1213-577F8B0756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142819" y="5231662"/>
            <a:ext cx="1337632" cy="507296"/>
          </a:xfrm>
          <a:prstGeom prst="rect">
            <a:avLst/>
          </a:prstGeom>
        </p:spPr>
      </p:pic>
      <p:pic>
        <p:nvPicPr>
          <p:cNvPr id="10" name="Immagine 9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22FC4E0-DE25-DC41-5ADD-699CC17BC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5127830" y="5164209"/>
            <a:ext cx="623468" cy="720958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CF5DCC45-3FA6-8898-8BDE-CD76A65897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46337" y="5205525"/>
            <a:ext cx="638325" cy="6383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B22991-D7FA-CB71-9532-2ABE8F02C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2514181" y="3708304"/>
            <a:ext cx="2255243" cy="7512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5305AFD-3527-C5E5-BC50-E4B74DDE6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3795344" y="5240408"/>
            <a:ext cx="974080" cy="5685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C1757B6-6DE0-305A-CBBB-AC911672C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7422576" y="3770075"/>
            <a:ext cx="2434957" cy="689449"/>
          </a:xfrm>
          <a:prstGeom prst="rect">
            <a:avLst/>
          </a:prstGeom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7E78ED2-7561-6DAF-C5F2-E97E73F5E2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41053" y="3623825"/>
            <a:ext cx="1109894" cy="11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F491A-C4CD-CB45-82B9-A441DE1F2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B8AB1D-FB3F-3103-DAD2-3814447B8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687F4D-2A73-A4E7-7A3B-0BE66CB1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0539B7-2AAE-ECC7-5407-5B41A840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3FADAF-9508-18F7-F2BD-25D0B61E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668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BA9CB-3DE1-636C-AFF8-90D4576D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66D7F-0E5A-E259-53B8-B62529E7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F3F7EF-4595-D73D-C73C-7BA80CA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7BF8B-DB6D-795B-60B2-75756247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8D46E-280B-BF30-B860-93A45FC2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5997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1A722-8018-EC8A-9DFC-852A7602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DA4139-4AB8-351F-2766-78B0F82D5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4C1666-53D4-96D6-0889-C68A6BFD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A1B8CA-0B21-E0E7-3BC8-8D91E892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68AAE9-CEF3-1B12-94A4-B5F86148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8818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9E919-8FF6-FAFF-F391-2CC4C32D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333D1C-C30F-13B5-07E5-C2685237D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8388B2-8980-3299-CF60-9F7AFC45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6FE9F7-D645-8CDA-BCAA-E20B1A3E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87B11-D1FF-0A34-3C4C-68F5BCBE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DD5D97-70D2-7046-1101-5B3EE3FC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22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6A784-FE1B-529B-F38C-F53B91F0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45A74-6ABC-4BEC-6F1E-1C17AC3C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D6CF66-AAD5-B973-D5E8-D6F9BFD96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CEC669-57B3-5B0B-4FDC-1FF87AEDB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B55A46-4491-A7B1-D23E-8FC023078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81E03F-CD1D-317A-4C2C-D2C66830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A14A9E-32DC-6E14-A422-24066655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E4B229-6DA7-0327-C381-C8FC9AA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5947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001F6-D6B5-AB00-49E8-91986EDA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2F60B-735D-5C38-F4A7-7A69DBE0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51F9E6-981B-62BD-A45C-3336B0EB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2051D-8B95-81C7-7627-7E2DB470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103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A11BD4-B693-B2B0-8372-1C8F6B06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F4C7E9-B53E-677E-9813-8A5B3225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6BDC4A-F081-708A-2EA6-11F5DAE1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0655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05579-E4DE-73D7-D33F-ACB26FD0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892D7A-A707-C310-D25D-0CC9E1FBE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05084A-7AEA-20C5-449F-5074EE992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B10ABF-1701-1597-D15D-56EF7185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09E09F-A626-BCDE-9642-75FE49DF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E69646-5267-0EBE-57E6-10D1E5FB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9936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F24DE-687F-82B9-2FBC-0A48262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E4ECDB8-A4DC-4F81-77DA-D451AFE61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4891FD-18EC-64E6-E9FF-6F6B6C7B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D031EE-B3BF-E043-17F9-988184D8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AE395B-D624-D8B4-CD90-C61952C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FCC210-FFEB-0AF5-0B66-43CA0642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7274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2B4F4-D074-EBF6-3CB5-F9B57ECA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788ED9-79B9-8341-F583-7FED1DD11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BBE82F-4C83-1926-23EE-06E5D3AA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43DDD4-696C-901F-451C-E57A95EA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FB6056-2D0C-2007-A10C-9E9BEC41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8162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E1EC66-7586-4B7A-4457-AD8E32FA7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8B83D8-E076-82CE-80EF-4EDECEAC6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68275D-4E26-942A-B105-789D2A5B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85ED2C-820E-B1DC-3043-B07FB0C3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8C4FBE-F2D4-7D46-49B5-4FA921F8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7334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88D0B-6E79-A9C5-5346-F93A674F0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F02D0C-6015-B2DF-C18A-F53EC7B0E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8202B5-EC21-D2A1-6646-7F8354A7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97A6AD-4811-B6F5-01C4-2DE1BA5B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188323-DBCA-16D5-B82C-3C4BA8A7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028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9AD0D-65A5-366A-72EB-4CFFC453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2C53B9-184E-DAA0-7A8C-C8D27510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C679B6-4CA4-FD88-4F60-5289A378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FA708-0C0C-F65E-D9F6-251B0571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B5896C-46E6-332F-8B51-ACD6FEB5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5411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51F21F-2168-F1ED-FB31-51C07659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186CE6-D390-F596-2EAF-9E8BEE560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0EFF43-407C-21F4-C1EB-5EFB57EF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24106C-59CC-E90D-70BE-B88A026D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C0337-85DF-CB59-A8AF-B73BE90C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39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8E10F90-668A-0C94-B36C-2067A8C4D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590" y="3696854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237CE-17A2-DF80-6123-DAC2FEBC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A3915-2B44-F332-BB77-66BDCE962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83B414-E088-8D75-9CCA-1E1587EDD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932A54-CACF-8DD7-01EB-81078D82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549C23-7947-622C-8F1E-B630C7AE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EFC94B-707B-7ACF-5FC8-A72CD924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6209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466A9-F370-5E4E-B28A-989D776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B8D87-DEF5-35BA-8240-AE52DA8C6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610DAE-A68E-EB0E-57BC-EF6D6E956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AA6F70-577E-544F-DF6D-46A8EF8F1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EDF2FA-AA89-8E24-99D8-50E39CE8B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F7F0057-973A-CFE6-B05B-6BBBED75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1912E86-E738-9AFB-B8DD-CE0849DB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01DCD3-27CA-6830-5007-05AAB330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2405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FE13D-C4DF-A009-2B66-7DCE585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1AFD8E-AC9F-59D5-E9DB-3999B8E6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70B1FD-528D-142A-6403-6115D92F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ED19C7-A7E6-4FB1-4D80-EA9B8C06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9189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1A5A4A-2221-EC2E-8D78-401E1419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94B9F-7544-BD24-4A67-5BA8DBBF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FE0CC2-A70C-D001-0CD5-9B427011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7971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5CAEE-C49F-F31B-1D8E-8C0DEBBC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3F66E-8E68-752C-4C45-EC9F3DCD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ACD448-D492-044E-3A16-C8BB3E8A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E3490-205C-68E9-0FD1-53F5DFF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FB36FE-417D-5DD3-BE82-612A256B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D688B-63D3-9C5D-1657-F42DEDD5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36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73D8D2-E26B-8FE0-3892-959EB61C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B3600C-8537-55FC-C60F-CCE6FEBA1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7D8B4B-FC09-EBB9-810A-534462D1B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32814F-695E-ACB3-1ECC-B27B0760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07AB82-F5E2-E60B-7779-F1FC3DDA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202D48-D5CA-044C-37E6-A26E6E1B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084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9B3811-16FA-A92E-9686-28276B17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5065F8-2A21-644B-A914-E535739E4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8393ED-D2CE-4856-9408-14B7E382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67B736-81A0-08FF-007B-8C10CB09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DF79B3-2A72-038E-4A4E-0F593312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057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C1728E-5EFF-C5C1-5941-1D0B87F6F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79AD5C-CF8C-D418-82EA-89D46524B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02144-7857-0AE6-950B-4554BF36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6E67F-1ED5-DFDF-A2B3-55E235CE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080D4D-C51C-982F-6BB6-06DB56E2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94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18/03/2024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32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33" r:id="rId9"/>
    <p:sldLayoutId id="2147483834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663" r:id="rId29"/>
    <p:sldLayoutId id="2147483791" r:id="rId30"/>
    <p:sldLayoutId id="2147483664" r:id="rId31"/>
    <p:sldLayoutId id="2147483665" r:id="rId32"/>
    <p:sldLayoutId id="2147483666" r:id="rId33"/>
    <p:sldLayoutId id="2147483667" r:id="rId34"/>
    <p:sldLayoutId id="2147483668" r:id="rId35"/>
    <p:sldLayoutId id="2147483669" r:id="rId36"/>
    <p:sldLayoutId id="2147483670" r:id="rId37"/>
    <p:sldLayoutId id="2147483671" r:id="rId38"/>
    <p:sldLayoutId id="2147483749" r:id="rId39"/>
    <p:sldLayoutId id="2147483750" r:id="rId40"/>
    <p:sldLayoutId id="2147483794" r:id="rId41"/>
    <p:sldLayoutId id="2147483815" r:id="rId42"/>
    <p:sldLayoutId id="2147483816" r:id="rId43"/>
    <p:sldLayoutId id="2147483817" r:id="rId44"/>
    <p:sldLayoutId id="2147483818" r:id="rId45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2E08B9-9335-9C07-C467-8709D5F2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0E1620-D1EA-F770-D90C-76B3C0622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D54BC5-A6B6-71DD-0567-8EF63AA86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5A6BA-0602-4572-80AC-E2787AD9BFED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0C5EC4-4F7D-1F65-762B-F8F7D60CC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D8CE0-5538-9528-5E8E-280248B7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25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AA5134-EB01-B7D4-24F7-C9515AFC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E27684-170E-A552-2B79-526F70878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246CA6-9DB7-4A18-AAAD-5A64BE273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18CD-0FA1-4721-A7AB-D33E7591BF46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AB220-D6F9-A810-9EA1-849B0E2FE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FE3114-247A-4998-20F8-44B4709C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22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53.svg"/><Relationship Id="rId15" Type="http://schemas.openxmlformats.org/officeDocument/2006/relationships/image" Target="../media/image73.jpe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9.png"/><Relationship Id="rId14" Type="http://schemas.openxmlformats.org/officeDocument/2006/relationships/image" Target="../media/image7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53.svg"/><Relationship Id="rId15" Type="http://schemas.openxmlformats.org/officeDocument/2006/relationships/image" Target="../media/image74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9.png"/><Relationship Id="rId14" Type="http://schemas.openxmlformats.org/officeDocument/2006/relationships/image" Target="../media/image7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pic>
        <p:nvPicPr>
          <p:cNvPr id="16" name="Graphic 5" descr="DotNet Bot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8430" y="1785947"/>
            <a:ext cx="4585401" cy="3371618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E5F53-1579-76C4-C725-F120AAD6D9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Sponsors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326984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Sponsors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Title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Leitmotiv di EF Core 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8000" dirty="0"/>
              <a:t>Stabilizzazione</a:t>
            </a:r>
          </a:p>
          <a:p>
            <a:pPr marL="0" indent="0" algn="ctr">
              <a:buNone/>
            </a:pPr>
            <a:r>
              <a:rPr lang="it-IT" sz="4000" dirty="0"/>
              <a:t>e</a:t>
            </a:r>
          </a:p>
          <a:p>
            <a:pPr marL="0" indent="0" algn="ctr">
              <a:buNone/>
            </a:pPr>
            <a:r>
              <a:rPr lang="it-IT" sz="8000" dirty="0"/>
              <a:t>Json Everywhere</a:t>
            </a:r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Title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HierarchyId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Rappresenta gerarchie</a:t>
            </a:r>
          </a:p>
          <a:p>
            <a:r>
              <a:rPr lang="it-IT" dirty="0"/>
              <a:t>Inserisce in un campo la gerarchia completa </a:t>
            </a:r>
          </a:p>
          <a:p>
            <a:pPr lvl="1"/>
            <a:r>
              <a:rPr lang="it-IT" dirty="0"/>
              <a:t>/</a:t>
            </a:r>
          </a:p>
          <a:p>
            <a:pPr lvl="2"/>
            <a:r>
              <a:rPr lang="it-IT" dirty="0"/>
              <a:t>/1 </a:t>
            </a:r>
          </a:p>
          <a:p>
            <a:pPr lvl="3"/>
            <a:r>
              <a:rPr lang="it-IT" dirty="0"/>
              <a:t>/1/1</a:t>
            </a:r>
          </a:p>
          <a:p>
            <a:pPr lvl="4"/>
            <a:r>
              <a:rPr lang="it-IT" dirty="0"/>
              <a:t>/1/1/1</a:t>
            </a:r>
          </a:p>
          <a:p>
            <a:pPr lvl="2"/>
            <a:r>
              <a:rPr lang="it-IT" dirty="0"/>
              <a:t>/2</a:t>
            </a:r>
          </a:p>
          <a:p>
            <a:pPr lvl="3"/>
            <a:r>
              <a:rPr lang="it-IT" dirty="0"/>
              <a:t>/2/1</a:t>
            </a:r>
          </a:p>
          <a:p>
            <a:pPr lvl="4"/>
            <a:r>
              <a:rPr lang="it-IT" dirty="0"/>
              <a:t>/2/1/1 </a:t>
            </a:r>
          </a:p>
          <a:p>
            <a:pPr lvl="4"/>
            <a:r>
              <a:rPr lang="it-IT" dirty="0"/>
              <a:t>/2/1/2</a:t>
            </a:r>
          </a:p>
          <a:p>
            <a:r>
              <a:rPr lang="it-IT" dirty="0"/>
              <a:t>Alternativa al mettere un ParentId nella tabella</a:t>
            </a:r>
          </a:p>
          <a:p>
            <a:pPr lvl="1"/>
            <a:r>
              <a:rPr lang="it-IT" dirty="0"/>
              <a:t>È più veloce in quanto memorizza la gerarchia completa</a:t>
            </a:r>
          </a:p>
          <a:p>
            <a:r>
              <a:rPr lang="it-IT" dirty="0"/>
              <a:t>Reparenting scomodo</a:t>
            </a:r>
          </a:p>
        </p:txBody>
      </p:sp>
    </p:spTree>
    <p:extLst>
      <p:ext uri="{BB962C8B-B14F-4D97-AF65-F5344CB8AC3E}">
        <p14:creationId xmlns:p14="http://schemas.microsoft.com/office/powerpoint/2010/main" val="208251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Title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/>
          </a:bodyPr>
          <a:lstStyle/>
          <a:p>
            <a:r>
              <a:rPr lang="it-IT" dirty="0"/>
              <a:t>Supporto a ricerche su liste</a:t>
            </a:r>
          </a:p>
          <a:p>
            <a:pPr lvl="1"/>
            <a:r>
              <a:rPr lang="it-IT" dirty="0"/>
              <a:t>openjson</a:t>
            </a:r>
          </a:p>
          <a:p>
            <a:r>
              <a:rPr lang="it-IT" dirty="0"/>
              <a:t>Ottimizzazione per la Contains (sql IN)</a:t>
            </a:r>
          </a:p>
          <a:p>
            <a:pPr lvl="1"/>
            <a:r>
              <a:rPr lang="it-IT" dirty="0"/>
              <a:t>openjson</a:t>
            </a:r>
          </a:p>
          <a:p>
            <a:r>
              <a:rPr lang="it-IT" dirty="0"/>
              <a:t>Utilizzato per memorizzare liste di oggetti primitivi</a:t>
            </a:r>
          </a:p>
        </p:txBody>
      </p:sp>
    </p:spTree>
    <p:extLst>
      <p:ext uri="{BB962C8B-B14F-4D97-AF65-F5344CB8AC3E}">
        <p14:creationId xmlns:p14="http://schemas.microsoft.com/office/powerpoint/2010/main" val="415267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Title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Raw Sql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/>
          </a:bodyPr>
          <a:lstStyle/>
          <a:p>
            <a:r>
              <a:rPr lang="it-IT" dirty="0"/>
              <a:t>Eseguire comandi SQL che tornano liste di oggetti</a:t>
            </a:r>
          </a:p>
          <a:p>
            <a:r>
              <a:rPr lang="it-IT" dirty="0"/>
              <a:t>Può essere composto con LINQ</a:t>
            </a:r>
          </a:p>
          <a:p>
            <a:pPr lvl="1"/>
            <a:r>
              <a:rPr lang="it-IT" dirty="0"/>
              <a:t>Dipende dal database</a:t>
            </a:r>
          </a:p>
          <a:p>
            <a:r>
              <a:rPr lang="it-IT" dirty="0"/>
              <a:t>Tutte le colonne devono mappare su una proprietà</a:t>
            </a:r>
          </a:p>
          <a:p>
            <a:r>
              <a:rPr lang="it-IT" dirty="0"/>
              <a:t>Il mapping può essere modificato tramite data annotation</a:t>
            </a:r>
          </a:p>
          <a:p>
            <a:r>
              <a:rPr lang="it-IT" dirty="0"/>
              <a:t>Risultati non soggetti a tracking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909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D021023-B0DA-F47A-07FE-1B16C625CA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58914" y="365125"/>
            <a:ext cx="1687285" cy="1325563"/>
          </a:xfrm>
        </p:spPr>
        <p:txBody>
          <a:bodyPr/>
          <a:lstStyle/>
          <a:p>
            <a:r>
              <a:rPr lang="it-IT" dirty="0"/>
              <a:t>Q/A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descr="Title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/>
          </a:bodyPr>
          <a:lstStyle/>
          <a:p>
            <a:r>
              <a:rPr lang="it-IT" dirty="0"/>
              <a:t>Eseguire comandi SQL che tornano liste di oggetti</a:t>
            </a:r>
          </a:p>
          <a:p>
            <a:r>
              <a:rPr lang="it-IT" dirty="0"/>
              <a:t>Può essere composto con LINQ</a:t>
            </a:r>
          </a:p>
          <a:p>
            <a:pPr lvl="1"/>
            <a:r>
              <a:rPr lang="it-IT" dirty="0"/>
              <a:t>Dipende dal database</a:t>
            </a:r>
          </a:p>
          <a:p>
            <a:r>
              <a:rPr lang="it-IT" dirty="0"/>
              <a:t>Tutte le colonne devono mappare su una proprietà</a:t>
            </a:r>
          </a:p>
          <a:p>
            <a:r>
              <a:rPr lang="it-IT" dirty="0"/>
              <a:t>Il mapping può essere modificato tramite data annotation</a:t>
            </a:r>
          </a:p>
          <a:p>
            <a:r>
              <a:rPr lang="it-IT" dirty="0"/>
              <a:t>Risultati non soggetti a tracking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952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olo 1" descr="Conference Title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8460" y="363089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7" name="Immagine 6" descr="Logo Community DotNetCod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704" y="340594"/>
            <a:ext cx="822093" cy="822093"/>
          </a:xfrm>
          <a:prstGeom prst="rect">
            <a:avLst/>
          </a:prstGeom>
        </p:spPr>
      </p:pic>
      <p:pic>
        <p:nvPicPr>
          <p:cNvPr id="16" name="Graphic 5" descr="DotNet Bot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8430" y="1785947"/>
            <a:ext cx="4585401" cy="3371618"/>
          </a:xfrm>
          <a:prstGeom prst="rect">
            <a:avLst/>
          </a:prstGeom>
        </p:spPr>
      </p:pic>
      <p:sp>
        <p:nvSpPr>
          <p:cNvPr id="3" name="Google Shape;517;p1">
            <a:extLst>
              <a:ext uri="{FF2B5EF4-FFF2-40B4-BE49-F238E27FC236}">
                <a16:creationId xmlns:a16="http://schemas.microsoft.com/office/drawing/2014/main" id="{F4AFE3A8-49F8-2DF4-27BC-BB9867E4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5248226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 descr="Logo Reti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 descr="Logo Microsoft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 descr="Logo Avanade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 descr="Logo BC Soft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Logo Randstad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 descr="Logo Packt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Logo JetBrains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 descr="Logo Unikey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7FFBB-E078-2954-EBC4-8E8841D17F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48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169</Words>
  <Application>Microsoft Office PowerPoint</Application>
  <PresentationFormat>Widescreen</PresentationFormat>
  <Paragraphs>47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Consolas</vt:lpstr>
      <vt:lpstr>Calibri Light</vt:lpstr>
      <vt:lpstr>Open Sans</vt:lpstr>
      <vt:lpstr>Calibri</vt:lpstr>
      <vt:lpstr>Segoe UI</vt:lpstr>
      <vt:lpstr>Segoe UI Semibold</vt:lpstr>
      <vt:lpstr>1_Office Theme</vt:lpstr>
      <vt:lpstr>3_Office Theme</vt:lpstr>
      <vt:lpstr>1_Personalizza struttura</vt:lpstr>
      <vt:lpstr>Personalizza struttura</vt:lpstr>
      <vt:lpstr>.NET Conference 2024</vt:lpstr>
      <vt:lpstr>SPONSOR</vt:lpstr>
      <vt:lpstr>Leitmotiv di EF Core 8</vt:lpstr>
      <vt:lpstr>HierarchyId</vt:lpstr>
      <vt:lpstr>Json</vt:lpstr>
      <vt:lpstr>Raw Sql</vt:lpstr>
      <vt:lpstr>Q/A</vt:lpstr>
      <vt:lpstr>Code</vt:lpstr>
      <vt:lpstr>.NET Conference 2024</vt:lpstr>
      <vt:lpstr>SPONSOR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Stefano Mostarda</cp:lastModifiedBy>
  <cp:revision>77</cp:revision>
  <dcterms:created xsi:type="dcterms:W3CDTF">2020-08-18T20:47:27Z</dcterms:created>
  <dcterms:modified xsi:type="dcterms:W3CDTF">2024-03-21T23:13:58Z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